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DD5"/>
          </a:solidFill>
        </a:fill>
      </a:tcStyle>
    </a:wholeTbl>
    <a:band2H>
      <a:tcTxStyle/>
      <a:tcStyle>
        <a:tcBdr/>
        <a:fill>
          <a:solidFill>
            <a:srgbClr val="E7EFE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E3ED"/>
          </a:solidFill>
        </a:fill>
      </a:tcStyle>
    </a:wholeTbl>
    <a:band2H>
      <a:tcTxStyle/>
      <a:tcStyle>
        <a:tcBdr/>
        <a:fill>
          <a:solidFill>
            <a:srgbClr val="E7F2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ADECB"/>
          </a:solidFill>
        </a:fill>
      </a:tcStyle>
    </a:wholeTbl>
    <a:band2H>
      <a:tcTxStyle/>
      <a:tcStyle>
        <a:tcBdr/>
        <a:fill>
          <a:solidFill>
            <a:srgbClr val="FCEF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23527" y="339509"/>
            <a:ext cx="11573200" cy="724248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71550" indent="-51435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531619" indent="-617219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057400" indent="-68580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514600" indent="-68580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BASIC LAYOUT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0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5" cy="248305"/>
          </a:xfrm>
          <a:prstGeom prst="rect">
            <a:avLst/>
          </a:prstGeom>
        </p:spPr>
        <p:txBody>
          <a:bodyPr/>
          <a:lstStyle>
            <a:lvl1pPr defTabSz="457200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Agenda slide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23527" y="339509"/>
            <a:ext cx="11573200" cy="724248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71550" indent="-51435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531619" indent="-617219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057400" indent="-68580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514600" indent="-685800" algn="ctr">
              <a:buFontTx/>
              <a:defRPr sz="5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BASIC LAYOUT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DMRC_Bombardier.jp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80" y="5348585"/>
            <a:ext cx="975793" cy="975791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TextBox 1"/>
          <p:cNvSpPr txBox="1"/>
          <p:nvPr/>
        </p:nvSpPr>
        <p:spPr>
          <a:xfrm>
            <a:off x="-69597" y="5348586"/>
            <a:ext cx="12632342" cy="601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4000" b="1">
                <a:solidFill>
                  <a:srgbClr val="262626"/>
                </a:solidFill>
              </a:defRPr>
            </a:lvl1pPr>
          </a:lstStyle>
          <a:p>
            <a:r>
              <a:t>TEAM CODE BRIGADE</a:t>
            </a:r>
          </a:p>
        </p:txBody>
      </p:sp>
      <p:sp>
        <p:nvSpPr>
          <p:cNvPr id="136" name="Rounded Rectangle 7"/>
          <p:cNvSpPr/>
          <p:nvPr/>
        </p:nvSpPr>
        <p:spPr>
          <a:xfrm>
            <a:off x="2990188" y="3258334"/>
            <a:ext cx="6512772" cy="1033910"/>
          </a:xfrm>
          <a:prstGeom prst="roundRect">
            <a:avLst>
              <a:gd name="adj" fmla="val 50000"/>
            </a:avLst>
          </a:prstGeom>
          <a:solidFill>
            <a:srgbClr val="FFFFFF">
              <a:alpha val="0"/>
            </a:srgbClr>
          </a:solidFill>
          <a:ln w="19050">
            <a:solidFill>
              <a:srgbClr val="000000"/>
            </a:solidFill>
            <a:miter/>
          </a:ln>
        </p:spPr>
        <p:txBody>
          <a:bodyPr lIns="45719" rIns="45719" anchor="ctr"/>
          <a:lstStyle/>
          <a:p>
            <a:pPr algn="ctr">
              <a:defRPr sz="27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" name="TextBox 5"/>
          <p:cNvSpPr txBox="1"/>
          <p:nvPr/>
        </p:nvSpPr>
        <p:spPr>
          <a:xfrm>
            <a:off x="196293" y="3475567"/>
            <a:ext cx="12100563" cy="599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spAutoFit/>
          </a:bodyPr>
          <a:lstStyle>
            <a:lvl1pPr algn="ctr">
              <a:defRPr sz="2800">
                <a:solidFill>
                  <a:srgbClr val="26262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t>5th Technovation Hackathon</a:t>
            </a:r>
          </a:p>
        </p:txBody>
      </p:sp>
      <p:sp>
        <p:nvSpPr>
          <p:cNvPr id="138" name="TextBox 6"/>
          <p:cNvSpPr txBox="1"/>
          <p:nvPr/>
        </p:nvSpPr>
        <p:spPr>
          <a:xfrm>
            <a:off x="-3" y="2264997"/>
            <a:ext cx="12192005" cy="33308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Real Time Seat Availability in Metro</a:t>
            </a:r>
          </a:p>
        </p:txBody>
      </p:sp>
      <p:pic>
        <p:nvPicPr>
          <p:cNvPr id="139" name="M_page-0001-PhotoRoom.png-PhotoRoom.png" descr="M_page-0001-PhotoRoom.png-PhotoRoom.png"/>
          <p:cNvPicPr>
            <a:picLocks noChangeAspect="1"/>
          </p:cNvPicPr>
          <p:nvPr/>
        </p:nvPicPr>
        <p:blipFill>
          <a:blip r:embed="rId3"/>
          <a:srcRect t="32943" b="32943"/>
          <a:stretch>
            <a:fillRect/>
          </a:stretch>
        </p:blipFill>
        <p:spPr>
          <a:xfrm>
            <a:off x="3086026" y="147764"/>
            <a:ext cx="6021208" cy="20540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5" animBg="1" advAuto="0"/>
      <p:bldP spid="136" grpId="2" animBg="1" advAuto="0"/>
      <p:bldP spid="137" grpId="3" animBg="1" advAuto="0"/>
      <p:bldP spid="138" grpId="4" animBg="1" advAuto="0"/>
      <p:bldP spid="139" grpId="1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Screenshot 2023-01-29 at 8.01.43 PM.png"/>
          <p:cNvGrpSpPr/>
          <p:nvPr/>
        </p:nvGrpSpPr>
        <p:grpSpPr>
          <a:xfrm>
            <a:off x="1400355" y="325726"/>
            <a:ext cx="9887960" cy="6429108"/>
            <a:chOff x="0" y="0"/>
            <a:chExt cx="9887959" cy="6429107"/>
          </a:xfrm>
        </p:grpSpPr>
        <p:pic>
          <p:nvPicPr>
            <p:cNvPr id="241" name="Screenshot 2023-01-29 at 8.01.43 PM.png" descr="Screenshot 2023-01-29 at 8.01.43 PM.png"/>
            <p:cNvPicPr>
              <a:picLocks noChangeAspect="1"/>
            </p:cNvPicPr>
            <p:nvPr/>
          </p:nvPicPr>
          <p:blipFill>
            <a:blip r:embed="rId2"/>
            <a:srcRect r="6573"/>
            <a:stretch>
              <a:fillRect/>
            </a:stretch>
          </p:blipFill>
          <p:spPr>
            <a:xfrm>
              <a:off x="230675" y="277804"/>
              <a:ext cx="9454084" cy="53017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2" name="Screenshot 2023-01-29 at 8.01.43 PM.png" descr="Screenshot 2023-01-29 at 8.01.43 PM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" y="-1"/>
              <a:ext cx="9887960" cy="64291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44" name="Picture 3" descr="Picture 3"/>
          <p:cNvPicPr>
            <a:picLocks noChangeAspect="1"/>
          </p:cNvPicPr>
          <p:nvPr/>
        </p:nvPicPr>
        <p:blipFill>
          <a:blip r:embed="rId4"/>
          <a:srcRect b="15504"/>
          <a:stretch>
            <a:fillRect/>
          </a:stretch>
        </p:blipFill>
        <p:spPr>
          <a:xfrm>
            <a:off x="-153353" y="-1"/>
            <a:ext cx="13183293" cy="68580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Screenshot 2023-01-29 at 11.21.48 PM.png" descr="Screenshot 2023-01-29 at 11.21.48 PM.png"/>
          <p:cNvPicPr>
            <a:picLocks noChangeAspect="1"/>
          </p:cNvPicPr>
          <p:nvPr/>
        </p:nvPicPr>
        <p:blipFill>
          <a:blip r:embed="rId2"/>
          <a:srcRect l="7362" r="7362"/>
          <a:stretch>
            <a:fillRect/>
          </a:stretch>
        </p:blipFill>
        <p:spPr>
          <a:xfrm>
            <a:off x="1657397" y="622410"/>
            <a:ext cx="9335921" cy="62203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Picture 3" descr="Picture 3"/>
          <p:cNvPicPr>
            <a:picLocks noChangeAspect="1"/>
          </p:cNvPicPr>
          <p:nvPr/>
        </p:nvPicPr>
        <p:blipFill>
          <a:blip r:embed="rId3"/>
          <a:srcRect b="15503"/>
          <a:stretch>
            <a:fillRect/>
          </a:stretch>
        </p:blipFill>
        <p:spPr>
          <a:xfrm>
            <a:off x="-121921" y="147231"/>
            <a:ext cx="13075922" cy="68022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93" y="994302"/>
            <a:ext cx="2789241" cy="1520429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TextBox 9"/>
          <p:cNvSpPr txBox="1"/>
          <p:nvPr/>
        </p:nvSpPr>
        <p:spPr>
          <a:xfrm>
            <a:off x="653188" y="3437948"/>
            <a:ext cx="4933831" cy="2482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5400">
                <a:solidFill>
                  <a:srgbClr val="F2111E"/>
                </a:solidFill>
                <a:latin typeface="Phosphate Inline"/>
                <a:ea typeface="Phosphate Inline"/>
                <a:cs typeface="Phosphate Inline"/>
                <a:sym typeface="Phosphate Inline"/>
              </a:defRPr>
            </a:lvl1pPr>
          </a:lstStyle>
          <a:p>
            <a:r>
              <a:t>Future Prospects in Real  World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" grpId="1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roup"/>
          <p:cNvGrpSpPr/>
          <p:nvPr/>
        </p:nvGrpSpPr>
        <p:grpSpPr>
          <a:xfrm>
            <a:off x="-3814591" y="317754"/>
            <a:ext cx="14411356" cy="2915201"/>
            <a:chOff x="0" y="0"/>
            <a:chExt cx="14411354" cy="2915200"/>
          </a:xfrm>
        </p:grpSpPr>
        <p:sp>
          <p:nvSpPr>
            <p:cNvPr id="252" name="TextBox 38"/>
            <p:cNvSpPr txBox="1"/>
            <p:nvPr/>
          </p:nvSpPr>
          <p:spPr>
            <a:xfrm>
              <a:off x="0" y="0"/>
              <a:ext cx="11965241" cy="4370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Technology Stack Used</a:t>
              </a:r>
            </a:p>
          </p:txBody>
        </p:sp>
        <p:sp>
          <p:nvSpPr>
            <p:cNvPr id="253" name="TextBox 21"/>
            <p:cNvSpPr txBox="1"/>
            <p:nvPr/>
          </p:nvSpPr>
          <p:spPr>
            <a:xfrm>
              <a:off x="4366572" y="664762"/>
              <a:ext cx="10044783" cy="2250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buSzPct val="100000"/>
                <a:buFont typeface="Arial"/>
                <a:buChar char="•"/>
                <a:defRPr sz="2400">
                  <a:latin typeface="-apple-system"/>
                  <a:ea typeface="-apple-system"/>
                  <a:cs typeface="-apple-system"/>
                  <a:sym typeface="-apple-system"/>
                </a:defRPr>
              </a:pPr>
              <a:r>
                <a:t>OpenCV for AI vision. </a:t>
              </a:r>
              <a:endParaRPr>
                <a:latin typeface="Arial"/>
                <a:ea typeface="Arial"/>
                <a:cs typeface="Arial"/>
                <a:sym typeface="Arial"/>
              </a:endParaRPr>
            </a:p>
            <a:p>
              <a:pPr>
                <a:buSzPct val="100000"/>
                <a:buFont typeface="Arial"/>
                <a:buChar char="•"/>
                <a:defRPr sz="2400">
                  <a:latin typeface="Arial"/>
                  <a:ea typeface="Arial"/>
                  <a:cs typeface="Arial"/>
                  <a:sym typeface="Arial"/>
                </a:defRPr>
              </a:pPr>
              <a:r>
                <a:t>Flask for the integration of Backend.</a:t>
              </a:r>
            </a:p>
            <a:p>
              <a:pPr>
                <a:buSzPct val="100000"/>
                <a:buFont typeface="Arial"/>
                <a:buChar char="•"/>
                <a:defRPr sz="2400">
                  <a:latin typeface="Arial"/>
                  <a:ea typeface="Arial"/>
                  <a:cs typeface="Arial"/>
                  <a:sym typeface="Arial"/>
                </a:defRPr>
              </a:pPr>
              <a:r>
                <a:t>HTML,CSS,JAVA SCRIPT</a:t>
              </a:r>
            </a:p>
            <a:p>
              <a:pPr>
                <a:buSzPct val="100000"/>
                <a:buFont typeface="Arial"/>
                <a:buChar char="•"/>
                <a:defRPr sz="2400">
                  <a:latin typeface="Arial"/>
                  <a:ea typeface="Arial"/>
                  <a:cs typeface="Arial"/>
                  <a:sym typeface="Arial"/>
                </a:defRPr>
              </a:pPr>
              <a:r>
                <a:t>PYTHON</a:t>
              </a:r>
              <a:endParaRPr>
                <a:latin typeface="-apple-system"/>
                <a:ea typeface="-apple-system"/>
                <a:cs typeface="-apple-system"/>
                <a:sym typeface="-apple-system"/>
              </a:endParaRPr>
            </a:p>
            <a:p>
              <a:pPr>
                <a:buSzPct val="100000"/>
                <a:buFont typeface="Arial"/>
                <a:buChar char="•"/>
                <a:defRPr sz="2400">
                  <a:latin typeface="Arial"/>
                  <a:ea typeface="Arial"/>
                  <a:cs typeface="Arial"/>
                  <a:sym typeface="Arial"/>
                </a:defRPr>
              </a:pPr>
              <a:r>
                <a:t>NUMPY MODULE</a:t>
              </a:r>
              <a:endParaRPr>
                <a:latin typeface="-apple-system"/>
                <a:ea typeface="-apple-system"/>
                <a:cs typeface="-apple-system"/>
                <a:sym typeface="-apple-system"/>
              </a:endParaRPr>
            </a:p>
            <a:p>
              <a:pPr>
                <a:buSzPct val="100000"/>
                <a:buFont typeface="Arial"/>
                <a:buChar char="•"/>
                <a:defRPr sz="2400">
                  <a:latin typeface="-apple-system"/>
                  <a:ea typeface="-apple-system"/>
                  <a:cs typeface="-apple-system"/>
                  <a:sym typeface="-apple-system"/>
                </a:defRPr>
              </a:pPr>
              <a:r>
                <a:t>Deployment-GitHUB </a:t>
              </a:r>
            </a:p>
          </p:txBody>
        </p:sp>
      </p:grpSp>
      <p:sp>
        <p:nvSpPr>
          <p:cNvPr id="255" name="TextBox 6"/>
          <p:cNvSpPr txBox="1"/>
          <p:nvPr/>
        </p:nvSpPr>
        <p:spPr>
          <a:xfrm>
            <a:off x="5698570" y="314494"/>
            <a:ext cx="11965244" cy="4893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Team Roles</a:t>
            </a:r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lang="en-IN" dirty="0"/>
              <a:t>Abhishek </a:t>
            </a:r>
            <a:r>
              <a:rPr dirty="0"/>
              <a:t>SINGH</a:t>
            </a:r>
          </a:p>
          <a:p>
            <a: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Team Leader &amp; Back-end Code Integrator  </a:t>
            </a:r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Atharv Chaturvedi</a:t>
            </a:r>
          </a:p>
          <a:p>
            <a: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ML / Presentation </a:t>
            </a:r>
            <a:r>
              <a:rPr dirty="0" err="1"/>
              <a:t>desigenator</a:t>
            </a: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Nitesh Kumar</a:t>
            </a:r>
          </a:p>
          <a:p>
            <a: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Flask/Frontend development</a:t>
            </a:r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Abhinav Kumar</a:t>
            </a:r>
          </a:p>
          <a:p>
            <a:pPr marL="342900" indent="-3429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Tech Stack Innovation/Modelling</a:t>
            </a:r>
          </a:p>
        </p:txBody>
      </p:sp>
      <p:sp>
        <p:nvSpPr>
          <p:cNvPr id="256" name="TextBox 7"/>
          <p:cNvSpPr txBox="1"/>
          <p:nvPr/>
        </p:nvSpPr>
        <p:spPr>
          <a:xfrm>
            <a:off x="5797715" y="5724396"/>
            <a:ext cx="12100563" cy="792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>
              <a:defRPr sz="2400" b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Regards, </a:t>
            </a:r>
          </a:p>
          <a:p>
            <a:pPr>
              <a:defRPr sz="2400" b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Team CODE BRIGADE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"/>
          <p:cNvSpPr txBox="1">
            <a:spLocks noGrp="1"/>
          </p:cNvSpPr>
          <p:nvPr>
            <p:ph type="title"/>
          </p:nvPr>
        </p:nvSpPr>
        <p:spPr>
          <a:xfrm>
            <a:off x="6587542" y="1382163"/>
            <a:ext cx="4869181" cy="1517987"/>
          </a:xfrm>
          <a:prstGeom prst="rect">
            <a:avLst/>
          </a:prstGeom>
        </p:spPr>
        <p:txBody>
          <a:bodyPr anchor="ctr"/>
          <a:lstStyle/>
          <a:p>
            <a:pPr>
              <a:defRPr sz="2600"/>
            </a:pPr>
            <a:r>
              <a:t>What is the First thing comes to your Mind on the Metro Platform ?</a:t>
            </a:r>
            <a:br/>
            <a:endParaRPr/>
          </a:p>
        </p:txBody>
      </p:sp>
      <p:sp>
        <p:nvSpPr>
          <p:cNvPr id="142" name="Text Placeholder 3"/>
          <p:cNvSpPr txBox="1">
            <a:spLocks noGrp="1"/>
          </p:cNvSpPr>
          <p:nvPr>
            <p:ph type="body" sz="quarter" idx="1"/>
          </p:nvPr>
        </p:nvSpPr>
        <p:spPr>
          <a:xfrm>
            <a:off x="6587545" y="3007387"/>
            <a:ext cx="4869181" cy="3065867"/>
          </a:xfrm>
          <a:prstGeom prst="rect">
            <a:avLst/>
          </a:prstGeom>
        </p:spPr>
        <p:txBody>
          <a:bodyPr/>
          <a:lstStyle/>
          <a:p>
            <a:pPr marL="457200" indent="-182879">
              <a:buFontTx/>
              <a:buChar char="▪"/>
              <a:defRPr sz="1800"/>
            </a:pPr>
            <a:r>
              <a:t>Where should I stand so I can have a seat?</a:t>
            </a:r>
            <a:endParaRPr sz="1600"/>
          </a:p>
          <a:p>
            <a:pPr marL="457200" indent="-182879">
              <a:buFontTx/>
              <a:buChar char="▪"/>
              <a:defRPr sz="1800"/>
            </a:pPr>
            <a:r>
              <a:t>Which bogie has more space? First, Last or Middle one,Or I have to stand  in a cluster </a:t>
            </a:r>
          </a:p>
        </p:txBody>
      </p:sp>
      <p:pic>
        <p:nvPicPr>
          <p:cNvPr id="143" name="Content Placeholder 5" descr="Content Placeholder 5"/>
          <p:cNvPicPr>
            <a:picLocks noChangeAspect="1"/>
          </p:cNvPicPr>
          <p:nvPr/>
        </p:nvPicPr>
        <p:blipFill>
          <a:blip r:embed="rId2"/>
          <a:srcRect l="30598" r="8774" b="1"/>
          <a:stretch>
            <a:fillRect/>
          </a:stretch>
        </p:blipFill>
        <p:spPr>
          <a:xfrm>
            <a:off x="-9867" y="401978"/>
            <a:ext cx="6115845" cy="64559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80" y="0"/>
                </a:moveTo>
                <a:cubicBezTo>
                  <a:pt x="5159" y="0"/>
                  <a:pt x="2540" y="812"/>
                  <a:pt x="366" y="2202"/>
                </a:cubicBezTo>
                <a:lnTo>
                  <a:pt x="0" y="2459"/>
                </a:lnTo>
                <a:lnTo>
                  <a:pt x="0" y="3877"/>
                </a:lnTo>
                <a:lnTo>
                  <a:pt x="74" y="3814"/>
                </a:lnTo>
                <a:cubicBezTo>
                  <a:pt x="2223" y="2136"/>
                  <a:pt x="4977" y="1127"/>
                  <a:pt x="7980" y="1127"/>
                </a:cubicBezTo>
                <a:cubicBezTo>
                  <a:pt x="14844" y="1127"/>
                  <a:pt x="20409" y="6394"/>
                  <a:pt x="20409" y="12889"/>
                </a:cubicBezTo>
                <a:cubicBezTo>
                  <a:pt x="20409" y="16137"/>
                  <a:pt x="19017" y="19077"/>
                  <a:pt x="16768" y="21206"/>
                </a:cubicBezTo>
                <a:lnTo>
                  <a:pt x="16309" y="21600"/>
                </a:lnTo>
                <a:lnTo>
                  <a:pt x="17998" y="21600"/>
                </a:lnTo>
                <a:lnTo>
                  <a:pt x="18490" y="21087"/>
                </a:lnTo>
                <a:cubicBezTo>
                  <a:pt x="20433" y="18859"/>
                  <a:pt x="21600" y="16004"/>
                  <a:pt x="21600" y="12889"/>
                </a:cubicBezTo>
                <a:cubicBezTo>
                  <a:pt x="21600" y="5771"/>
                  <a:pt x="15502" y="0"/>
                  <a:pt x="7980" y="0"/>
                </a:cubicBezTo>
                <a:close/>
                <a:moveTo>
                  <a:pt x="7980" y="1450"/>
                </a:moveTo>
                <a:cubicBezTo>
                  <a:pt x="5059" y="1450"/>
                  <a:pt x="2381" y="2430"/>
                  <a:pt x="292" y="4062"/>
                </a:cubicBezTo>
                <a:lnTo>
                  <a:pt x="0" y="4313"/>
                </a:lnTo>
                <a:lnTo>
                  <a:pt x="0" y="21466"/>
                </a:lnTo>
                <a:lnTo>
                  <a:pt x="157" y="21600"/>
                </a:lnTo>
                <a:lnTo>
                  <a:pt x="15804" y="21600"/>
                </a:lnTo>
                <a:lnTo>
                  <a:pt x="16527" y="20977"/>
                </a:lnTo>
                <a:cubicBezTo>
                  <a:pt x="18715" y="18907"/>
                  <a:pt x="20068" y="16048"/>
                  <a:pt x="20068" y="12889"/>
                </a:cubicBezTo>
                <a:cubicBezTo>
                  <a:pt x="20068" y="6572"/>
                  <a:pt x="14655" y="1450"/>
                  <a:pt x="7980" y="145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4" name="TextBox 6"/>
          <p:cNvSpPr txBox="1"/>
          <p:nvPr/>
        </p:nvSpPr>
        <p:spPr>
          <a:xfrm>
            <a:off x="9996451" y="6657943"/>
            <a:ext cx="2195547" cy="18611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r" defTabSz="457200">
              <a:spcBef>
                <a:spcPts val="600"/>
              </a:spcBef>
              <a:defRPr sz="7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defRPr>
            </a:pPr>
            <a:r>
              <a:rPr>
                <a:hlinkClick r:id="rId3"/>
              </a:rPr>
              <a:t>This Photo</a:t>
            </a:r>
            <a:r>
              <a:rPr u="none">
                <a:solidFill>
                  <a:srgbClr val="FFFFFF"/>
                </a:solidFill>
                <a:uFillTx/>
              </a:rPr>
              <a:t> by Unknown Author is licensed under </a:t>
            </a:r>
            <a:r>
              <a:rPr>
                <a:hlinkClick r:id="rId4"/>
              </a:rPr>
              <a:t>CC BY-SA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2" animBg="1" advAuto="0"/>
      <p:bldP spid="142" grpId="3" animBg="1" advAuto="0"/>
      <p:bldP spid="143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 7"/>
          <p:cNvSpPr/>
          <p:nvPr/>
        </p:nvSpPr>
        <p:spPr>
          <a:xfrm>
            <a:off x="3045" y="0"/>
            <a:ext cx="12188956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Freeform: Shape 9"/>
          <p:cNvSpPr/>
          <p:nvPr/>
        </p:nvSpPr>
        <p:spPr>
          <a:xfrm>
            <a:off x="0" y="0"/>
            <a:ext cx="4167273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712" y="0"/>
                </a:lnTo>
                <a:lnTo>
                  <a:pt x="12377" y="259"/>
                </a:lnTo>
                <a:cubicBezTo>
                  <a:pt x="17941" y="2543"/>
                  <a:pt x="21600" y="6412"/>
                  <a:pt x="21600" y="10800"/>
                </a:cubicBezTo>
                <a:cubicBezTo>
                  <a:pt x="21600" y="15188"/>
                  <a:pt x="17941" y="19057"/>
                  <a:pt x="12377" y="21341"/>
                </a:cubicBezTo>
                <a:lnTo>
                  <a:pt x="11712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Title 1"/>
          <p:cNvSpPr txBox="1">
            <a:spLocks noGrp="1"/>
          </p:cNvSpPr>
          <p:nvPr>
            <p:ph type="title"/>
          </p:nvPr>
        </p:nvSpPr>
        <p:spPr>
          <a:xfrm>
            <a:off x="686832" y="1153572"/>
            <a:ext cx="3200402" cy="4461164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Problem Statement</a:t>
            </a:r>
          </a:p>
        </p:txBody>
      </p:sp>
      <p:sp>
        <p:nvSpPr>
          <p:cNvPr id="149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447306" y="591342"/>
            <a:ext cx="6906492" cy="5585623"/>
          </a:xfrm>
          <a:prstGeom prst="rect">
            <a:avLst/>
          </a:prstGeom>
        </p:spPr>
        <p:txBody>
          <a:bodyPr anchor="ctr"/>
          <a:lstStyle/>
          <a:p>
            <a:r>
              <a:t>There have been a problem of havoc in the metro during entry and exit and many people try to enter in the same bogie.</a:t>
            </a:r>
            <a:endParaRPr>
              <a:latin typeface="Algerian"/>
              <a:ea typeface="Algerian"/>
              <a:cs typeface="Algerian"/>
              <a:sym typeface="Algerian"/>
            </a:endParaRPr>
          </a:p>
          <a:p>
            <a:r>
              <a:t>Its sometime hard to predict which bogie is having more space to have seat and there is also a time constrain.</a:t>
            </a:r>
            <a:endParaRPr>
              <a:latin typeface="Algerian"/>
              <a:ea typeface="Algerian"/>
              <a:cs typeface="Algerian"/>
              <a:sym typeface="Algerian"/>
            </a:endParaRPr>
          </a:p>
          <a:p>
            <a:r>
              <a:t>Public transport is a high prone area, particularly in metro cities, of the spread of infections like coronavirus, which we have seen recently.</a:t>
            </a:r>
          </a:p>
        </p:txBody>
      </p:sp>
      <p:sp>
        <p:nvSpPr>
          <p:cNvPr id="150" name="Arc 11"/>
          <p:cNvSpPr/>
          <p:nvPr/>
        </p:nvSpPr>
        <p:spPr>
          <a:xfrm flipV="1">
            <a:off x="9592116" y="4497194"/>
            <a:ext cx="2041719" cy="2041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 defTabSz="457200"/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Explanation</a:t>
            </a:r>
          </a:p>
        </p:txBody>
      </p:sp>
      <p:grpSp>
        <p:nvGrpSpPr>
          <p:cNvPr id="165" name="Content Placeholder 2"/>
          <p:cNvGrpSpPr/>
          <p:nvPr/>
        </p:nvGrpSpPr>
        <p:grpSpPr>
          <a:xfrm>
            <a:off x="1066799" y="2894284"/>
            <a:ext cx="10058404" cy="2094980"/>
            <a:chOff x="0" y="0"/>
            <a:chExt cx="10058402" cy="2094978"/>
          </a:xfrm>
        </p:grpSpPr>
        <p:sp>
          <p:nvSpPr>
            <p:cNvPr id="153" name="Rounded Rectangle"/>
            <p:cNvSpPr/>
            <p:nvPr/>
          </p:nvSpPr>
          <p:spPr>
            <a:xfrm>
              <a:off x="-1" y="-1"/>
              <a:ext cx="2828927" cy="1796370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defRPr sz="2800"/>
              </a:pPr>
              <a:endParaRPr/>
            </a:p>
          </p:txBody>
        </p:sp>
        <p:grpSp>
          <p:nvGrpSpPr>
            <p:cNvPr id="156" name="Group"/>
            <p:cNvGrpSpPr/>
            <p:nvPr/>
          </p:nvGrpSpPr>
          <p:grpSpPr>
            <a:xfrm>
              <a:off x="314324" y="298609"/>
              <a:ext cx="2828928" cy="1796370"/>
              <a:chOff x="0" y="0"/>
              <a:chExt cx="2828926" cy="1796369"/>
            </a:xfrm>
          </p:grpSpPr>
          <p:sp>
            <p:nvSpPr>
              <p:cNvPr id="154" name="Rounded Rectangle"/>
              <p:cNvSpPr/>
              <p:nvPr/>
            </p:nvSpPr>
            <p:spPr>
              <a:xfrm>
                <a:off x="0" y="0"/>
                <a:ext cx="2828927" cy="1796370"/>
              </a:xfrm>
              <a:prstGeom prst="roundRect">
                <a:avLst>
                  <a:gd name="adj" fmla="val 10000"/>
                </a:avLst>
              </a:prstGeom>
              <a:solidFill>
                <a:srgbClr val="FFFFFF">
                  <a:alpha val="90000"/>
                </a:srgbClr>
              </a:solidFill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ts val="1100"/>
                  </a:spcBef>
                  <a:defRPr sz="2100"/>
                </a:pPr>
                <a:endParaRPr/>
              </a:p>
            </p:txBody>
          </p:sp>
          <p:sp>
            <p:nvSpPr>
              <p:cNvPr id="155" name="What if we can know the real time number of people space seats available in the boogie of upcoming Metro?"/>
              <p:cNvSpPr txBox="1"/>
              <p:nvPr/>
            </p:nvSpPr>
            <p:spPr>
              <a:xfrm>
                <a:off x="52613" y="76371"/>
                <a:ext cx="2723699" cy="164362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algn="ctr" defTabSz="933450">
                  <a:lnSpc>
                    <a:spcPct val="90000"/>
                  </a:lnSpc>
                  <a:spcBef>
                    <a:spcPts val="800"/>
                  </a:spcBef>
                  <a:defRPr sz="2100"/>
                </a:lvl1pPr>
              </a:lstStyle>
              <a:p>
                <a:r>
                  <a:t>What if we can know the real time number of people space seats available in the boogie of upcoming Metro?</a:t>
                </a:r>
              </a:p>
            </p:txBody>
          </p:sp>
        </p:grpSp>
        <p:sp>
          <p:nvSpPr>
            <p:cNvPr id="157" name="Rounded Rectangle"/>
            <p:cNvSpPr/>
            <p:nvPr/>
          </p:nvSpPr>
          <p:spPr>
            <a:xfrm>
              <a:off x="3457573" y="-1"/>
              <a:ext cx="2828926" cy="1796370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defRPr sz="2800"/>
              </a:pPr>
              <a:endParaRPr/>
            </a:p>
          </p:txBody>
        </p:sp>
        <p:grpSp>
          <p:nvGrpSpPr>
            <p:cNvPr id="160" name="Group"/>
            <p:cNvGrpSpPr/>
            <p:nvPr/>
          </p:nvGrpSpPr>
          <p:grpSpPr>
            <a:xfrm>
              <a:off x="3771898" y="298609"/>
              <a:ext cx="2828927" cy="1796370"/>
              <a:chOff x="0" y="0"/>
              <a:chExt cx="2828926" cy="1796369"/>
            </a:xfrm>
          </p:grpSpPr>
          <p:sp>
            <p:nvSpPr>
              <p:cNvPr id="158" name="Rounded Rectangle"/>
              <p:cNvSpPr/>
              <p:nvPr/>
            </p:nvSpPr>
            <p:spPr>
              <a:xfrm>
                <a:off x="0" y="0"/>
                <a:ext cx="2828927" cy="1796370"/>
              </a:xfrm>
              <a:prstGeom prst="roundRect">
                <a:avLst>
                  <a:gd name="adj" fmla="val 10000"/>
                </a:avLst>
              </a:prstGeom>
              <a:solidFill>
                <a:srgbClr val="FFFFFF">
                  <a:alpha val="90000"/>
                </a:srgbClr>
              </a:solidFill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ts val="1100"/>
                  </a:spcBef>
                  <a:defRPr sz="2100"/>
                </a:pPr>
                <a:endParaRPr/>
              </a:p>
            </p:txBody>
          </p:sp>
          <p:sp>
            <p:nvSpPr>
              <p:cNvPr id="159" name="Wouldn’t it be great for people with disabilities, aged people, females? So that they can stand accordingly."/>
              <p:cNvSpPr txBox="1"/>
              <p:nvPr/>
            </p:nvSpPr>
            <p:spPr>
              <a:xfrm>
                <a:off x="52614" y="76371"/>
                <a:ext cx="2723699" cy="164362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algn="ctr" defTabSz="933450">
                  <a:lnSpc>
                    <a:spcPct val="90000"/>
                  </a:lnSpc>
                  <a:spcBef>
                    <a:spcPts val="800"/>
                  </a:spcBef>
                  <a:defRPr sz="2100"/>
                </a:lvl1pPr>
              </a:lstStyle>
              <a:p>
                <a:r>
                  <a:t>Wouldn’t it be great for people with disabilities, aged people, females? So that they can stand accordingly.</a:t>
                </a:r>
              </a:p>
            </p:txBody>
          </p:sp>
        </p:grpSp>
        <p:sp>
          <p:nvSpPr>
            <p:cNvPr id="161" name="Rounded Rectangle"/>
            <p:cNvSpPr/>
            <p:nvPr/>
          </p:nvSpPr>
          <p:spPr>
            <a:xfrm>
              <a:off x="6915149" y="-1"/>
              <a:ext cx="2828927" cy="1796370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defRPr sz="2800"/>
              </a:pPr>
              <a:endParaRPr/>
            </a:p>
          </p:txBody>
        </p:sp>
        <p:grpSp>
          <p:nvGrpSpPr>
            <p:cNvPr id="164" name="Group"/>
            <p:cNvGrpSpPr/>
            <p:nvPr/>
          </p:nvGrpSpPr>
          <p:grpSpPr>
            <a:xfrm>
              <a:off x="7229475" y="298609"/>
              <a:ext cx="2828928" cy="1796370"/>
              <a:chOff x="0" y="0"/>
              <a:chExt cx="2828926" cy="1796369"/>
            </a:xfrm>
          </p:grpSpPr>
          <p:sp>
            <p:nvSpPr>
              <p:cNvPr id="162" name="Rounded Rectangle"/>
              <p:cNvSpPr/>
              <p:nvPr/>
            </p:nvSpPr>
            <p:spPr>
              <a:xfrm>
                <a:off x="0" y="0"/>
                <a:ext cx="2828927" cy="1796370"/>
              </a:xfrm>
              <a:prstGeom prst="roundRect">
                <a:avLst>
                  <a:gd name="adj" fmla="val 10000"/>
                </a:avLst>
              </a:prstGeom>
              <a:solidFill>
                <a:srgbClr val="FFFFFF">
                  <a:alpha val="90000"/>
                </a:srgbClr>
              </a:solidFill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ts val="1100"/>
                  </a:spcBef>
                  <a:defRPr sz="2100"/>
                </a:pPr>
                <a:endParaRPr/>
              </a:p>
            </p:txBody>
          </p:sp>
          <p:sp>
            <p:nvSpPr>
              <p:cNvPr id="163" name="Won’t it ensures the safety in high times like direct pandemic?"/>
              <p:cNvSpPr txBox="1"/>
              <p:nvPr/>
            </p:nvSpPr>
            <p:spPr>
              <a:xfrm>
                <a:off x="52613" y="379438"/>
                <a:ext cx="2723699" cy="103749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algn="ctr" defTabSz="933450">
                  <a:lnSpc>
                    <a:spcPct val="90000"/>
                  </a:lnSpc>
                  <a:spcBef>
                    <a:spcPts val="800"/>
                  </a:spcBef>
                  <a:defRPr sz="2100"/>
                </a:lvl1pPr>
              </a:lstStyle>
              <a:p>
                <a:r>
                  <a:t>Won’t it ensures the safety in high times like direct pandemic?</a:t>
                </a:r>
              </a:p>
            </p:txBody>
          </p:sp>
        </p:grp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1" animBg="1" advAuto="0"/>
      <p:bldP spid="165" grpId="2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ctangle 7"/>
          <p:cNvSpPr/>
          <p:nvPr/>
        </p:nvSpPr>
        <p:spPr>
          <a:xfrm>
            <a:off x="3046" y="0"/>
            <a:ext cx="12188956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8" name="Oval 9"/>
          <p:cNvSpPr/>
          <p:nvPr/>
        </p:nvSpPr>
        <p:spPr>
          <a:xfrm>
            <a:off x="489187" y="1119029"/>
            <a:ext cx="4619942" cy="4619942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9" name="Title 1"/>
          <p:cNvSpPr txBox="1">
            <a:spLocks noGrp="1"/>
          </p:cNvSpPr>
          <p:nvPr>
            <p:ph type="title"/>
          </p:nvPr>
        </p:nvSpPr>
        <p:spPr>
          <a:xfrm>
            <a:off x="1171072" y="1396684"/>
            <a:ext cx="3240510" cy="406463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Solution</a:t>
            </a:r>
          </a:p>
        </p:txBody>
      </p:sp>
      <p:sp>
        <p:nvSpPr>
          <p:cNvPr id="170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5370152" y="1526032"/>
            <a:ext cx="5536399" cy="3935284"/>
          </a:xfrm>
          <a:prstGeom prst="rect">
            <a:avLst/>
          </a:prstGeom>
        </p:spPr>
        <p:txBody>
          <a:bodyPr/>
          <a:lstStyle/>
          <a:p>
            <a:pPr marL="226313" indent="-226313" defTabSz="905255">
              <a:spcBef>
                <a:spcPts val="900"/>
              </a:spcBef>
              <a:defRPr sz="2500"/>
            </a:pPr>
            <a:r>
              <a:t>We wish to provide the space/seats available inside the next upcoming metro.</a:t>
            </a:r>
          </a:p>
          <a:p>
            <a:pPr marL="226313" indent="-226313" defTabSz="905255">
              <a:spcBef>
                <a:spcPts val="900"/>
              </a:spcBef>
              <a:defRPr sz="2500"/>
            </a:pPr>
            <a:r>
              <a:t>The data we use i.e. the real time video will be provided by the Cameras already present in the metro when implemented in the real world.</a:t>
            </a:r>
          </a:p>
          <a:p>
            <a:pPr marL="226313" indent="-226313" defTabSz="905255">
              <a:spcBef>
                <a:spcPts val="900"/>
              </a:spcBef>
              <a:defRPr sz="2500"/>
            </a:pPr>
            <a:r>
              <a:t>Computer Vision will allow us to find the number of people inside the metro.</a:t>
            </a:r>
          </a:p>
        </p:txBody>
      </p:sp>
      <p:sp>
        <p:nvSpPr>
          <p:cNvPr id="171" name="Arc 11"/>
          <p:cNvSpPr/>
          <p:nvPr/>
        </p:nvSpPr>
        <p:spPr>
          <a:xfrm rot="19809111">
            <a:off x="9735996" y="660611"/>
            <a:ext cx="1659859" cy="2233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9" h="20833" extrusionOk="0">
                <a:moveTo>
                  <a:pt x="0" y="88"/>
                </a:moveTo>
                <a:cubicBezTo>
                  <a:pt x="10507" y="-767"/>
                  <a:pt x="19976" y="4739"/>
                  <a:pt x="21150" y="12385"/>
                </a:cubicBezTo>
                <a:cubicBezTo>
                  <a:pt x="21600" y="15315"/>
                  <a:pt x="20762" y="18272"/>
                  <a:pt x="18756" y="20833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72" name="Oval 13"/>
          <p:cNvSpPr/>
          <p:nvPr/>
        </p:nvSpPr>
        <p:spPr>
          <a:xfrm>
            <a:off x="910048" y="4780991"/>
            <a:ext cx="546103" cy="546103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>
            <a:spLocks noGrp="1"/>
          </p:cNvSpPr>
          <p:nvPr>
            <p:ph type="title"/>
          </p:nvPr>
        </p:nvSpPr>
        <p:spPr>
          <a:xfrm>
            <a:off x="7751302" y="294857"/>
            <a:ext cx="4168898" cy="866776"/>
          </a:xfrm>
          <a:prstGeom prst="rect">
            <a:avLst/>
          </a:prstGeom>
          <a:solidFill>
            <a:srgbClr val="EBEEF2"/>
          </a:solidFill>
        </p:spPr>
        <p:txBody>
          <a:bodyPr/>
          <a:lstStyle>
            <a:lvl1pPr>
              <a:defRPr sz="4800" b="1">
                <a:solidFill>
                  <a:srgbClr val="FF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Data flow</a:t>
            </a:r>
          </a:p>
        </p:txBody>
      </p:sp>
      <p:grpSp>
        <p:nvGrpSpPr>
          <p:cNvPr id="177" name="Flowchart: Process 8"/>
          <p:cNvGrpSpPr/>
          <p:nvPr/>
        </p:nvGrpSpPr>
        <p:grpSpPr>
          <a:xfrm>
            <a:off x="4162647" y="3019513"/>
            <a:ext cx="2447927" cy="1371601"/>
            <a:chOff x="0" y="0"/>
            <a:chExt cx="2447925" cy="1371600"/>
          </a:xfrm>
        </p:grpSpPr>
        <p:sp>
          <p:nvSpPr>
            <p:cNvPr id="175" name="Rectangle"/>
            <p:cNvSpPr/>
            <p:nvPr/>
          </p:nvSpPr>
          <p:spPr>
            <a:xfrm>
              <a:off x="0" y="0"/>
              <a:ext cx="2447926" cy="1371601"/>
            </a:xfrm>
            <a:prstGeom prst="rect">
              <a:avLst/>
            </a:prstGeom>
            <a:solidFill>
              <a:srgbClr val="00FFCC"/>
            </a:solidFill>
            <a:ln w="12700" cap="flat">
              <a:solidFill>
                <a:srgbClr val="157058"/>
              </a:solidFill>
              <a:prstDash val="solid"/>
              <a:miter lim="800000"/>
            </a:ln>
            <a:effectLst>
              <a:outerShdw blurRad="50800" dist="50800" dir="5400000" rotWithShape="0">
                <a:srgbClr val="B9DA8F"/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5720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6" name="Server to Process Data"/>
            <p:cNvSpPr txBox="1"/>
            <p:nvPr/>
          </p:nvSpPr>
          <p:spPr>
            <a:xfrm>
              <a:off x="52069" y="519256"/>
              <a:ext cx="2343788" cy="333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 defTabSz="457200">
                <a:defRPr b="1">
                  <a:solidFill>
                    <a:srgbClr val="FF0000"/>
                  </a:solidFill>
                </a:defRPr>
              </a:lvl1pPr>
            </a:lstStyle>
            <a:p>
              <a:r>
                <a:t>Server to Process Data</a:t>
              </a:r>
            </a:p>
          </p:txBody>
        </p:sp>
      </p:grpSp>
      <p:grpSp>
        <p:nvGrpSpPr>
          <p:cNvPr id="180" name="Flowchart: Data 10"/>
          <p:cNvGrpSpPr/>
          <p:nvPr/>
        </p:nvGrpSpPr>
        <p:grpSpPr>
          <a:xfrm>
            <a:off x="888518" y="2978381"/>
            <a:ext cx="2276477" cy="1501487"/>
            <a:chOff x="0" y="-1"/>
            <a:chExt cx="2276475" cy="1501485"/>
          </a:xfrm>
        </p:grpSpPr>
        <p:sp>
          <p:nvSpPr>
            <p:cNvPr id="178" name="Shape"/>
            <p:cNvSpPr/>
            <p:nvPr/>
          </p:nvSpPr>
          <p:spPr>
            <a:xfrm>
              <a:off x="-1" y="36368"/>
              <a:ext cx="2276477" cy="1428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4320" y="0"/>
                  </a:lnTo>
                  <a:lnTo>
                    <a:pt x="21600" y="0"/>
                  </a:lnTo>
                  <a:lnTo>
                    <a:pt x="17280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57200"/>
              <a:endParaRPr/>
            </a:p>
          </p:txBody>
        </p:sp>
        <p:sp>
          <p:nvSpPr>
            <p:cNvPr id="179" name="Input:…"/>
            <p:cNvSpPr txBox="1"/>
            <p:nvPr/>
          </p:nvSpPr>
          <p:spPr>
            <a:xfrm>
              <a:off x="507364" y="-2"/>
              <a:ext cx="1261748" cy="15014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457200">
                <a:defRPr b="1">
                  <a:solidFill>
                    <a:srgbClr val="0E4D3C"/>
                  </a:solidFill>
                </a:defRPr>
              </a:pPr>
              <a:r>
                <a:t>Input:</a:t>
              </a:r>
            </a:p>
            <a:p>
              <a:pPr algn="ctr" defTabSz="457200">
                <a:defRPr>
                  <a:solidFill>
                    <a:srgbClr val="0E4D3C"/>
                  </a:solidFill>
                </a:defRPr>
              </a:pPr>
              <a:r>
                <a:t>Video from Camera inside Metro</a:t>
              </a:r>
            </a:p>
          </p:txBody>
        </p:sp>
      </p:grpSp>
      <p:grpSp>
        <p:nvGrpSpPr>
          <p:cNvPr id="183" name="Flowchart: Terminator 11"/>
          <p:cNvGrpSpPr/>
          <p:nvPr/>
        </p:nvGrpSpPr>
        <p:grpSpPr>
          <a:xfrm>
            <a:off x="8262128" y="2677535"/>
            <a:ext cx="2276479" cy="1501487"/>
            <a:chOff x="0" y="-1"/>
            <a:chExt cx="2276477" cy="1501485"/>
          </a:xfrm>
        </p:grpSpPr>
        <p:sp>
          <p:nvSpPr>
            <p:cNvPr id="181" name="Shape"/>
            <p:cNvSpPr/>
            <p:nvPr/>
          </p:nvSpPr>
          <p:spPr>
            <a:xfrm>
              <a:off x="0" y="36368"/>
              <a:ext cx="2276478" cy="1428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00FFCC"/>
            </a:solidFill>
            <a:ln w="12700" cap="flat">
              <a:solidFill>
                <a:srgbClr val="157058"/>
              </a:solidFill>
              <a:prstDash val="solid"/>
              <a:miter lim="800000"/>
            </a:ln>
            <a:effectLst>
              <a:outerShdw blurRad="50800" dist="50800" dir="5400000" rotWithShape="0">
                <a:srgbClr val="B9DA8F"/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5720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2" name="Display of information on Metro Platform Screen"/>
            <p:cNvSpPr txBox="1"/>
            <p:nvPr/>
          </p:nvSpPr>
          <p:spPr>
            <a:xfrm>
              <a:off x="431482" y="-2"/>
              <a:ext cx="1413514" cy="15014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457200">
                <a:defRPr>
                  <a:solidFill>
                    <a:srgbClr val="0D0D0D"/>
                  </a:solidFill>
                </a:defRPr>
              </a:pPr>
              <a:r>
                <a:t>Display of information on Metro </a:t>
              </a:r>
              <a:r>
                <a:rPr b="1"/>
                <a:t>Platform Screen</a:t>
              </a:r>
            </a:p>
          </p:txBody>
        </p:sp>
      </p:grpSp>
      <p:grpSp>
        <p:nvGrpSpPr>
          <p:cNvPr id="186" name="Flowchart: Terminator 14"/>
          <p:cNvGrpSpPr/>
          <p:nvPr/>
        </p:nvGrpSpPr>
        <p:grpSpPr>
          <a:xfrm>
            <a:off x="7516229" y="4792335"/>
            <a:ext cx="2163768" cy="1371602"/>
            <a:chOff x="-1" y="0"/>
            <a:chExt cx="2163766" cy="1371600"/>
          </a:xfrm>
        </p:grpSpPr>
        <p:sp>
          <p:nvSpPr>
            <p:cNvPr id="184" name="Shape"/>
            <p:cNvSpPr/>
            <p:nvPr/>
          </p:nvSpPr>
          <p:spPr>
            <a:xfrm>
              <a:off x="-2" y="0"/>
              <a:ext cx="2163768" cy="1371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00FFCC"/>
            </a:solidFill>
            <a:ln w="12700" cap="flat">
              <a:solidFill>
                <a:srgbClr val="157058"/>
              </a:solidFill>
              <a:prstDash val="solid"/>
              <a:miter lim="800000"/>
            </a:ln>
            <a:effectLst>
              <a:outerShdw blurRad="50800" dist="50800" dir="5400000" rotWithShape="0">
                <a:srgbClr val="B9DA8F"/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5720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" name="Display of Data on Web Portal"/>
            <p:cNvSpPr txBox="1"/>
            <p:nvPr/>
          </p:nvSpPr>
          <p:spPr>
            <a:xfrm>
              <a:off x="412696" y="227156"/>
              <a:ext cx="1338373" cy="9172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457200">
                <a:defRPr>
                  <a:solidFill>
                    <a:srgbClr val="0D0D0D"/>
                  </a:solidFill>
                </a:defRPr>
              </a:pPr>
              <a:r>
                <a:t>Display of Data on </a:t>
              </a:r>
              <a:r>
                <a:rPr b="1"/>
                <a:t>Web Portal</a:t>
              </a:r>
            </a:p>
          </p:txBody>
        </p:sp>
      </p:grpSp>
      <p:grpSp>
        <p:nvGrpSpPr>
          <p:cNvPr id="191" name="Flowchart: Predefined Process 15"/>
          <p:cNvGrpSpPr/>
          <p:nvPr/>
        </p:nvGrpSpPr>
        <p:grpSpPr>
          <a:xfrm>
            <a:off x="3940728" y="1416405"/>
            <a:ext cx="2762252" cy="1209386"/>
            <a:chOff x="0" y="0"/>
            <a:chExt cx="2762250" cy="1209385"/>
          </a:xfrm>
        </p:grpSpPr>
        <p:grpSp>
          <p:nvGrpSpPr>
            <p:cNvPr id="189" name="Group"/>
            <p:cNvGrpSpPr/>
            <p:nvPr/>
          </p:nvGrpSpPr>
          <p:grpSpPr>
            <a:xfrm>
              <a:off x="0" y="8212"/>
              <a:ext cx="2762251" cy="1192965"/>
              <a:chOff x="0" y="0"/>
              <a:chExt cx="2762250" cy="1192965"/>
            </a:xfrm>
          </p:grpSpPr>
          <p:sp>
            <p:nvSpPr>
              <p:cNvPr id="187" name="Rectangle"/>
              <p:cNvSpPr/>
              <p:nvPr/>
            </p:nvSpPr>
            <p:spPr>
              <a:xfrm>
                <a:off x="0" y="0"/>
                <a:ext cx="2762251" cy="1192966"/>
              </a:xfrm>
              <a:prstGeom prst="rect">
                <a:avLst/>
              </a:prstGeom>
              <a:solidFill>
                <a:srgbClr val="00FFC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457200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88" name="Shape"/>
              <p:cNvSpPr/>
              <p:nvPr/>
            </p:nvSpPr>
            <p:spPr>
              <a:xfrm>
                <a:off x="-1" y="-1"/>
                <a:ext cx="2762252" cy="1192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00" y="0"/>
                    </a:moveTo>
                    <a:lnTo>
                      <a:pt x="2700" y="21600"/>
                    </a:lnTo>
                    <a:moveTo>
                      <a:pt x="18900" y="0"/>
                    </a:moveTo>
                    <a:lnTo>
                      <a:pt x="18900" y="21600"/>
                    </a:lnTo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12700" cap="flat">
                <a:solidFill>
                  <a:srgbClr val="157058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457200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90" name="ML Model:…"/>
            <p:cNvSpPr txBox="1"/>
            <p:nvPr/>
          </p:nvSpPr>
          <p:spPr>
            <a:xfrm>
              <a:off x="397350" y="0"/>
              <a:ext cx="1967551" cy="12093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457200">
                <a:defRPr b="1">
                  <a:solidFill>
                    <a:srgbClr val="3B3838"/>
                  </a:solidFill>
                </a:defRPr>
              </a:pPr>
              <a:r>
                <a:t>ML Model:</a:t>
              </a:r>
              <a:endParaRPr>
                <a:solidFill>
                  <a:srgbClr val="FFFFFF"/>
                </a:solidFill>
              </a:endParaRPr>
            </a:p>
            <a:p>
              <a:pPr algn="ctr" defTabSz="457200">
                <a:defRPr>
                  <a:solidFill>
                    <a:srgbClr val="3B3838"/>
                  </a:solidFill>
                </a:defRPr>
              </a:pPr>
              <a:r>
                <a:t>To find the number of People in the Video</a:t>
              </a:r>
            </a:p>
          </p:txBody>
        </p:sp>
      </p:grpSp>
      <p:sp>
        <p:nvSpPr>
          <p:cNvPr id="192" name="Arrow: Right 18"/>
          <p:cNvSpPr/>
          <p:nvPr/>
        </p:nvSpPr>
        <p:spPr>
          <a:xfrm>
            <a:off x="6910844" y="3292283"/>
            <a:ext cx="840461" cy="60951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9DA8F"/>
          </a:solidFill>
          <a:ln w="12700">
            <a:solidFill>
              <a:srgbClr val="157058"/>
            </a:solidFill>
            <a:miter/>
          </a:ln>
          <a:effectLst>
            <a:outerShdw blurRad="50800" dist="50800" dir="5400000" rotWithShape="0">
              <a:srgbClr val="D1E6B5"/>
            </a:outerShdw>
          </a:effectLst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Arrow: Left-Right 20"/>
          <p:cNvSpPr/>
          <p:nvPr/>
        </p:nvSpPr>
        <p:spPr>
          <a:xfrm rot="16200000">
            <a:off x="5109890" y="2671466"/>
            <a:ext cx="414683" cy="293839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86CFE2"/>
          </a:solidFill>
          <a:ln w="12700">
            <a:solidFill>
              <a:srgbClr val="157058"/>
            </a:solidFill>
            <a:miter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4" name="Arrow: Right 21"/>
          <p:cNvSpPr/>
          <p:nvPr/>
        </p:nvSpPr>
        <p:spPr>
          <a:xfrm rot="180000">
            <a:off x="3169185" y="3348844"/>
            <a:ext cx="786597" cy="57102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FDFEB"/>
          </a:solidFill>
          <a:ln w="12700">
            <a:solidFill>
              <a:srgbClr val="157058"/>
            </a:solidFill>
            <a:miter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5" name="Arrow: Left 22"/>
          <p:cNvSpPr/>
          <p:nvPr/>
        </p:nvSpPr>
        <p:spPr>
          <a:xfrm rot="12720000">
            <a:off x="6707382" y="4319909"/>
            <a:ext cx="772420" cy="651863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B9DA8F"/>
          </a:solidFill>
          <a:ln w="12700">
            <a:solidFill>
              <a:srgbClr val="157058"/>
            </a:solidFill>
            <a:miter/>
          </a:ln>
        </p:spPr>
        <p:txBody>
          <a:bodyPr lIns="45719" rIns="45719" anchor="ctr"/>
          <a:lstStyle/>
          <a:p>
            <a:pPr algn="ctr" defTabSz="457200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3" animBg="1" advAuto="0"/>
      <p:bldP spid="180" grpId="1" animBg="1" advAuto="0"/>
      <p:bldP spid="183" grpId="7" animBg="1" advAuto="0"/>
      <p:bldP spid="186" grpId="9" animBg="1" advAuto="0"/>
      <p:bldP spid="191" grpId="5" animBg="1" advAuto="0"/>
      <p:bldP spid="192" grpId="6" animBg="1" advAuto="0"/>
      <p:bldP spid="193" grpId="4" animBg="1" advAuto="0"/>
      <p:bldP spid="194" grpId="2" animBg="1" advAuto="0"/>
      <p:bldP spid="195" grpId="8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tle 1"/>
          <p:cNvSpPr txBox="1">
            <a:spLocks noGrp="1"/>
          </p:cNvSpPr>
          <p:nvPr>
            <p:ph type="title"/>
          </p:nvPr>
        </p:nvSpPr>
        <p:spPr>
          <a:xfrm>
            <a:off x="6587542" y="1382163"/>
            <a:ext cx="4869181" cy="1517987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t>Tech stack</a:t>
            </a:r>
          </a:p>
        </p:txBody>
      </p:sp>
      <p:sp>
        <p:nvSpPr>
          <p:cNvPr id="198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587545" y="3007387"/>
            <a:ext cx="4869181" cy="3065867"/>
          </a:xfrm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OpenCV for AI vision</a:t>
            </a:r>
          </a:p>
          <a:p>
            <a:pPr>
              <a:defRPr sz="1800"/>
            </a:pPr>
            <a:r>
              <a:t>Flask for the integration of open cv with webserver.</a:t>
            </a:r>
          </a:p>
          <a:p>
            <a:pPr>
              <a:defRPr sz="1800"/>
            </a:pPr>
            <a:r>
              <a:t>Haarcascade Concept for data training.</a:t>
            </a:r>
          </a:p>
          <a:p>
            <a:pPr>
              <a:defRPr sz="1800"/>
            </a:pPr>
            <a:r>
              <a:t>HTML, CSS, Python &amp; Java script for web designing and data manipulation.</a:t>
            </a:r>
          </a:p>
        </p:txBody>
      </p:sp>
      <p:pic>
        <p:nvPicPr>
          <p:cNvPr id="199" name="Picture 4" descr="Picture 4"/>
          <p:cNvPicPr>
            <a:picLocks noChangeAspect="1"/>
          </p:cNvPicPr>
          <p:nvPr/>
        </p:nvPicPr>
        <p:blipFill>
          <a:blip r:embed="rId2"/>
          <a:srcRect r="36865" b="7"/>
          <a:stretch>
            <a:fillRect/>
          </a:stretch>
        </p:blipFill>
        <p:spPr>
          <a:xfrm>
            <a:off x="-9867" y="401978"/>
            <a:ext cx="6115844" cy="64559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80" y="0"/>
                </a:moveTo>
                <a:cubicBezTo>
                  <a:pt x="5159" y="0"/>
                  <a:pt x="2540" y="812"/>
                  <a:pt x="366" y="2202"/>
                </a:cubicBezTo>
                <a:lnTo>
                  <a:pt x="0" y="2459"/>
                </a:lnTo>
                <a:lnTo>
                  <a:pt x="0" y="3877"/>
                </a:lnTo>
                <a:lnTo>
                  <a:pt x="74" y="3814"/>
                </a:lnTo>
                <a:cubicBezTo>
                  <a:pt x="2223" y="2136"/>
                  <a:pt x="4977" y="1127"/>
                  <a:pt x="7980" y="1127"/>
                </a:cubicBezTo>
                <a:cubicBezTo>
                  <a:pt x="14844" y="1127"/>
                  <a:pt x="20409" y="6394"/>
                  <a:pt x="20409" y="12889"/>
                </a:cubicBezTo>
                <a:cubicBezTo>
                  <a:pt x="20409" y="16137"/>
                  <a:pt x="19017" y="19077"/>
                  <a:pt x="16768" y="21206"/>
                </a:cubicBezTo>
                <a:lnTo>
                  <a:pt x="16309" y="21600"/>
                </a:lnTo>
                <a:lnTo>
                  <a:pt x="17998" y="21600"/>
                </a:lnTo>
                <a:lnTo>
                  <a:pt x="18490" y="21087"/>
                </a:lnTo>
                <a:cubicBezTo>
                  <a:pt x="20433" y="18859"/>
                  <a:pt x="21600" y="16004"/>
                  <a:pt x="21600" y="12889"/>
                </a:cubicBezTo>
                <a:cubicBezTo>
                  <a:pt x="21600" y="5771"/>
                  <a:pt x="15502" y="0"/>
                  <a:pt x="7980" y="0"/>
                </a:cubicBezTo>
                <a:close/>
                <a:moveTo>
                  <a:pt x="7980" y="1450"/>
                </a:moveTo>
                <a:cubicBezTo>
                  <a:pt x="5059" y="1450"/>
                  <a:pt x="2381" y="2430"/>
                  <a:pt x="292" y="4062"/>
                </a:cubicBezTo>
                <a:lnTo>
                  <a:pt x="0" y="4313"/>
                </a:lnTo>
                <a:lnTo>
                  <a:pt x="0" y="21466"/>
                </a:lnTo>
                <a:lnTo>
                  <a:pt x="157" y="21600"/>
                </a:lnTo>
                <a:lnTo>
                  <a:pt x="15804" y="21600"/>
                </a:lnTo>
                <a:lnTo>
                  <a:pt x="16527" y="20977"/>
                </a:lnTo>
                <a:cubicBezTo>
                  <a:pt x="18715" y="18907"/>
                  <a:pt x="20068" y="16048"/>
                  <a:pt x="20068" y="12889"/>
                </a:cubicBezTo>
                <a:cubicBezTo>
                  <a:pt x="20068" y="6572"/>
                  <a:pt x="14655" y="1450"/>
                  <a:pt x="7980" y="145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1" animBg="1" advAuto="0"/>
      <p:bldP spid="198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t>Future Roadmap</a:t>
            </a:r>
          </a:p>
        </p:txBody>
      </p:sp>
      <p:grpSp>
        <p:nvGrpSpPr>
          <p:cNvPr id="217" name="Content Placeholder 2"/>
          <p:cNvGrpSpPr/>
          <p:nvPr/>
        </p:nvGrpSpPr>
        <p:grpSpPr>
          <a:xfrm>
            <a:off x="1069974" y="2385390"/>
            <a:ext cx="10058403" cy="3617848"/>
            <a:chOff x="0" y="0"/>
            <a:chExt cx="10058402" cy="3617847"/>
          </a:xfrm>
        </p:grpSpPr>
        <p:grpSp>
          <p:nvGrpSpPr>
            <p:cNvPr id="204" name="Group"/>
            <p:cNvGrpSpPr/>
            <p:nvPr/>
          </p:nvGrpSpPr>
          <p:grpSpPr>
            <a:xfrm>
              <a:off x="0" y="0"/>
              <a:ext cx="8046723" cy="795928"/>
              <a:chOff x="0" y="0"/>
              <a:chExt cx="8046722" cy="795927"/>
            </a:xfrm>
          </p:grpSpPr>
          <p:sp>
            <p:nvSpPr>
              <p:cNvPr id="202" name="Rounded Rectangle"/>
              <p:cNvSpPr/>
              <p:nvPr/>
            </p:nvSpPr>
            <p:spPr>
              <a:xfrm>
                <a:off x="0" y="0"/>
                <a:ext cx="8046723" cy="795928"/>
              </a:xfrm>
              <a:prstGeom prst="roundRect">
                <a:avLst>
                  <a:gd name="adj" fmla="val 10000"/>
                </a:avLst>
              </a:prstGeom>
              <a:solidFill>
                <a:schemeClr val="accent2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933450">
                  <a:lnSpc>
                    <a:spcPct val="90000"/>
                  </a:lnSpc>
                  <a:spcBef>
                    <a:spcPts val="1100"/>
                  </a:spcBef>
                  <a:defRPr sz="21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03" name="Large scale implementation can be supported further with IOT devices"/>
              <p:cNvSpPr txBox="1"/>
              <p:nvPr/>
            </p:nvSpPr>
            <p:spPr>
              <a:xfrm>
                <a:off x="23312" y="30750"/>
                <a:ext cx="7120600" cy="73442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defTabSz="933450">
                  <a:lnSpc>
                    <a:spcPct val="90000"/>
                  </a:lnSpc>
                  <a:spcBef>
                    <a:spcPts val="800"/>
                  </a:spcBef>
                  <a:defRPr sz="2100">
                    <a:solidFill>
                      <a:srgbClr val="FFFFFF"/>
                    </a:solidFill>
                  </a:defRPr>
                </a:lvl1pPr>
              </a:lstStyle>
              <a:p>
                <a:r>
                  <a:t>Large scale implementation can be supported further with IOT devices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673912" y="940638"/>
              <a:ext cx="8046723" cy="795929"/>
              <a:chOff x="0" y="0"/>
              <a:chExt cx="8046722" cy="795928"/>
            </a:xfrm>
          </p:grpSpPr>
          <p:sp>
            <p:nvSpPr>
              <p:cNvPr id="205" name="Rounded Rectangle"/>
              <p:cNvSpPr/>
              <p:nvPr/>
            </p:nvSpPr>
            <p:spPr>
              <a:xfrm>
                <a:off x="0" y="0"/>
                <a:ext cx="8046723" cy="795929"/>
              </a:xfrm>
              <a:prstGeom prst="roundRect">
                <a:avLst>
                  <a:gd name="adj" fmla="val 10000"/>
                </a:avLst>
              </a:prstGeom>
              <a:solidFill>
                <a:srgbClr val="40C543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933450">
                  <a:lnSpc>
                    <a:spcPct val="90000"/>
                  </a:lnSpc>
                  <a:spcBef>
                    <a:spcPts val="1100"/>
                  </a:spcBef>
                  <a:defRPr sz="21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06" name="Inclusiveness of all metro coaches in all lines"/>
              <p:cNvSpPr txBox="1"/>
              <p:nvPr/>
            </p:nvSpPr>
            <p:spPr>
              <a:xfrm>
                <a:off x="23310" y="182283"/>
                <a:ext cx="6808835" cy="4313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defTabSz="933450">
                  <a:lnSpc>
                    <a:spcPct val="90000"/>
                  </a:lnSpc>
                  <a:spcBef>
                    <a:spcPts val="800"/>
                  </a:spcBef>
                  <a:defRPr sz="2100">
                    <a:solidFill>
                      <a:srgbClr val="FFFFFF"/>
                    </a:solidFill>
                  </a:defRPr>
                </a:lvl1pPr>
              </a:lstStyle>
              <a:p>
                <a:r>
                  <a:t>Inclusiveness of all metro coaches in all lines</a:t>
                </a:r>
              </a:p>
            </p:txBody>
          </p:sp>
        </p:grpSp>
        <p:grpSp>
          <p:nvGrpSpPr>
            <p:cNvPr id="210" name="Group"/>
            <p:cNvGrpSpPr/>
            <p:nvPr/>
          </p:nvGrpSpPr>
          <p:grpSpPr>
            <a:xfrm>
              <a:off x="1337766" y="1881278"/>
              <a:ext cx="8046724" cy="795928"/>
              <a:chOff x="0" y="0"/>
              <a:chExt cx="8046723" cy="795927"/>
            </a:xfrm>
          </p:grpSpPr>
          <p:sp>
            <p:nvSpPr>
              <p:cNvPr id="208" name="Rounded Rectangle"/>
              <p:cNvSpPr/>
              <p:nvPr/>
            </p:nvSpPr>
            <p:spPr>
              <a:xfrm>
                <a:off x="0" y="0"/>
                <a:ext cx="8046724" cy="795928"/>
              </a:xfrm>
              <a:prstGeom prst="roundRect">
                <a:avLst>
                  <a:gd name="adj" fmla="val 10000"/>
                </a:avLst>
              </a:prstGeom>
              <a:solidFill>
                <a:srgbClr val="3BCA93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933450">
                  <a:lnSpc>
                    <a:spcPct val="90000"/>
                  </a:lnSpc>
                  <a:spcBef>
                    <a:spcPts val="1100"/>
                  </a:spcBef>
                  <a:defRPr sz="21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09" name="Model can be utilised to view the occupancy in cluster buses"/>
              <p:cNvSpPr txBox="1"/>
              <p:nvPr/>
            </p:nvSpPr>
            <p:spPr>
              <a:xfrm>
                <a:off x="23312" y="182283"/>
                <a:ext cx="6818894" cy="4313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defTabSz="933450">
                  <a:lnSpc>
                    <a:spcPct val="90000"/>
                  </a:lnSpc>
                  <a:spcBef>
                    <a:spcPts val="800"/>
                  </a:spcBef>
                  <a:defRPr sz="2100">
                    <a:solidFill>
                      <a:srgbClr val="FFFFFF"/>
                    </a:solidFill>
                  </a:defRPr>
                </a:lvl1pPr>
              </a:lstStyle>
              <a:p>
                <a:r>
                  <a:t>Model can be utilised to view the occupancy in cluster buses</a:t>
                </a:r>
              </a:p>
            </p:txBody>
          </p:sp>
        </p:grpSp>
        <p:grpSp>
          <p:nvGrpSpPr>
            <p:cNvPr id="213" name="Group"/>
            <p:cNvGrpSpPr/>
            <p:nvPr/>
          </p:nvGrpSpPr>
          <p:grpSpPr>
            <a:xfrm>
              <a:off x="2011679" y="2821919"/>
              <a:ext cx="8046724" cy="795929"/>
              <a:chOff x="0" y="0"/>
              <a:chExt cx="8046723" cy="795927"/>
            </a:xfrm>
          </p:grpSpPr>
          <p:sp>
            <p:nvSpPr>
              <p:cNvPr id="211" name="Rounded Rectangle"/>
              <p:cNvSpPr/>
              <p:nvPr/>
            </p:nvSpPr>
            <p:spPr>
              <a:xfrm>
                <a:off x="0" y="0"/>
                <a:ext cx="8046724" cy="795928"/>
              </a:xfrm>
              <a:prstGeom prst="roundRect">
                <a:avLst>
                  <a:gd name="adj" fmla="val 10000"/>
                </a:avLst>
              </a:prstGeom>
              <a:solidFill>
                <a:schemeClr val="accent3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933450">
                  <a:lnSpc>
                    <a:spcPct val="90000"/>
                  </a:lnSpc>
                  <a:spcBef>
                    <a:spcPts val="1100"/>
                  </a:spcBef>
                  <a:defRPr sz="21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12" name="Model can be leveraged to view the social distancing during pandemic"/>
              <p:cNvSpPr txBox="1"/>
              <p:nvPr/>
            </p:nvSpPr>
            <p:spPr>
              <a:xfrm>
                <a:off x="23311" y="30750"/>
                <a:ext cx="6808836" cy="73442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80010" tIns="80010" rIns="80010" bIns="80010" numCol="1" anchor="ctr">
                <a:spAutoFit/>
              </a:bodyPr>
              <a:lstStyle>
                <a:lvl1pPr defTabSz="933450">
                  <a:lnSpc>
                    <a:spcPct val="90000"/>
                  </a:lnSpc>
                  <a:spcBef>
                    <a:spcPts val="800"/>
                  </a:spcBef>
                  <a:defRPr sz="2100">
                    <a:solidFill>
                      <a:srgbClr val="FFFFFF"/>
                    </a:solidFill>
                  </a:defRPr>
                </a:lvl1pPr>
              </a:lstStyle>
              <a:p>
                <a:r>
                  <a:t>Model can be leveraged to view the social distancing during pandemic</a:t>
                </a:r>
              </a:p>
            </p:txBody>
          </p:sp>
        </p:grpSp>
        <p:sp>
          <p:nvSpPr>
            <p:cNvPr id="214" name="Shape"/>
            <p:cNvSpPr/>
            <p:nvPr/>
          </p:nvSpPr>
          <p:spPr>
            <a:xfrm>
              <a:off x="7529369" y="609606"/>
              <a:ext cx="517352" cy="517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880"/>
                  </a:moveTo>
                  <a:lnTo>
                    <a:pt x="4860" y="11880"/>
                  </a:lnTo>
                  <a:lnTo>
                    <a:pt x="4860" y="0"/>
                  </a:lnTo>
                  <a:lnTo>
                    <a:pt x="16740" y="0"/>
                  </a:lnTo>
                  <a:lnTo>
                    <a:pt x="16740" y="11880"/>
                  </a:lnTo>
                  <a:lnTo>
                    <a:pt x="21600" y="1188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DAE9CE">
                <a:alpha val="90000"/>
              </a:srgbClr>
            </a:solidFill>
            <a:ln w="12700" cap="flat">
              <a:solidFill>
                <a:srgbClr val="DAE9CE">
                  <a:alpha val="9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22350">
                <a:lnSpc>
                  <a:spcPct val="90000"/>
                </a:lnSpc>
                <a:spcBef>
                  <a:spcPts val="1100"/>
                </a:spcBef>
                <a:defRPr sz="2300"/>
              </a:pPr>
              <a:endParaRPr/>
            </a:p>
          </p:txBody>
        </p:sp>
        <p:sp>
          <p:nvSpPr>
            <p:cNvPr id="215" name="Shape"/>
            <p:cNvSpPr/>
            <p:nvPr/>
          </p:nvSpPr>
          <p:spPr>
            <a:xfrm>
              <a:off x="8203280" y="1550245"/>
              <a:ext cx="517352" cy="517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880"/>
                  </a:moveTo>
                  <a:lnTo>
                    <a:pt x="4860" y="11880"/>
                  </a:lnTo>
                  <a:lnTo>
                    <a:pt x="4860" y="0"/>
                  </a:lnTo>
                  <a:lnTo>
                    <a:pt x="16740" y="0"/>
                  </a:lnTo>
                  <a:lnTo>
                    <a:pt x="16740" y="11880"/>
                  </a:lnTo>
                  <a:lnTo>
                    <a:pt x="21600" y="1188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CDEBDA">
                <a:alpha val="90000"/>
              </a:srgbClr>
            </a:solidFill>
            <a:ln w="12700" cap="flat">
              <a:solidFill>
                <a:srgbClr val="CDEBDA">
                  <a:alpha val="9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22350">
                <a:lnSpc>
                  <a:spcPct val="90000"/>
                </a:lnSpc>
                <a:spcBef>
                  <a:spcPts val="1100"/>
                </a:spcBef>
                <a:defRPr sz="2300"/>
              </a:pPr>
              <a:endParaRPr/>
            </a:p>
          </p:txBody>
        </p:sp>
        <p:sp>
          <p:nvSpPr>
            <p:cNvPr id="216" name="Shape"/>
            <p:cNvSpPr/>
            <p:nvPr/>
          </p:nvSpPr>
          <p:spPr>
            <a:xfrm>
              <a:off x="8867135" y="2490885"/>
              <a:ext cx="517352" cy="517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880"/>
                  </a:moveTo>
                  <a:lnTo>
                    <a:pt x="4860" y="11880"/>
                  </a:lnTo>
                  <a:lnTo>
                    <a:pt x="4860" y="0"/>
                  </a:lnTo>
                  <a:lnTo>
                    <a:pt x="16740" y="0"/>
                  </a:lnTo>
                  <a:lnTo>
                    <a:pt x="16740" y="11880"/>
                  </a:lnTo>
                  <a:lnTo>
                    <a:pt x="21600" y="1188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CCE3ED">
                <a:alpha val="90000"/>
              </a:srgbClr>
            </a:solidFill>
            <a:ln w="12700" cap="flat">
              <a:solidFill>
                <a:srgbClr val="CCE3ED">
                  <a:alpha val="9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22350">
                <a:lnSpc>
                  <a:spcPct val="90000"/>
                </a:lnSpc>
                <a:spcBef>
                  <a:spcPts val="1100"/>
                </a:spcBef>
                <a:defRPr sz="2300"/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7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40"/>
          <p:cNvSpPr txBox="1"/>
          <p:nvPr/>
        </p:nvSpPr>
        <p:spPr>
          <a:xfrm>
            <a:off x="106024" y="131677"/>
            <a:ext cx="10494872" cy="856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>
              <a:defRPr sz="4000">
                <a:latin typeface="Arial"/>
                <a:ea typeface="Arial"/>
                <a:cs typeface="Arial"/>
                <a:sym typeface="Arial"/>
              </a:defRPr>
            </a:pPr>
            <a:r>
              <a:t>Prospects of</a:t>
            </a:r>
            <a:r>
              <a:rPr sz="5400"/>
              <a:t> </a:t>
            </a:r>
            <a:r>
              <a:rPr sz="5400" b="1"/>
              <a:t>Metro Suvidha</a:t>
            </a:r>
          </a:p>
        </p:txBody>
      </p:sp>
      <p:grpSp>
        <p:nvGrpSpPr>
          <p:cNvPr id="225" name="Group"/>
          <p:cNvGrpSpPr/>
          <p:nvPr/>
        </p:nvGrpSpPr>
        <p:grpSpPr>
          <a:xfrm>
            <a:off x="747331" y="1373999"/>
            <a:ext cx="6381864" cy="1302968"/>
            <a:chOff x="0" y="0"/>
            <a:chExt cx="6381863" cy="1302966"/>
          </a:xfrm>
        </p:grpSpPr>
        <p:sp>
          <p:nvSpPr>
            <p:cNvPr id="220" name="Rectangle 46"/>
            <p:cNvSpPr/>
            <p:nvPr/>
          </p:nvSpPr>
          <p:spPr>
            <a:xfrm rot="10800000" flipH="1">
              <a:off x="0" y="25755"/>
              <a:ext cx="6381864" cy="592870"/>
            </a:xfrm>
            <a:prstGeom prst="rect">
              <a:avLst/>
            </a:prstGeom>
            <a:solidFill>
              <a:srgbClr val="C0DEF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21" name="TextBox 47"/>
            <p:cNvSpPr txBox="1"/>
            <p:nvPr/>
          </p:nvSpPr>
          <p:spPr>
            <a:xfrm>
              <a:off x="59541" y="0"/>
              <a:ext cx="856548" cy="609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3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01</a:t>
              </a:r>
            </a:p>
          </p:txBody>
        </p:sp>
        <p:grpSp>
          <p:nvGrpSpPr>
            <p:cNvPr id="224" name="Group 55"/>
            <p:cNvGrpSpPr/>
            <p:nvPr/>
          </p:nvGrpSpPr>
          <p:grpSpPr>
            <a:xfrm>
              <a:off x="806488" y="128482"/>
              <a:ext cx="4836586" cy="1174485"/>
              <a:chOff x="0" y="0"/>
              <a:chExt cx="4836584" cy="1174484"/>
            </a:xfrm>
          </p:grpSpPr>
          <p:sp>
            <p:nvSpPr>
              <p:cNvPr id="222" name="TextBox 52"/>
              <p:cNvSpPr txBox="1"/>
              <p:nvPr/>
            </p:nvSpPr>
            <p:spPr>
              <a:xfrm>
                <a:off x="0" y="507156"/>
                <a:ext cx="4139780" cy="6673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 marL="171450" indent="-171450">
                  <a:buSzPct val="100000"/>
                  <a:buChar char="▪"/>
                  <a:defRPr sz="200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Why </a:t>
                </a:r>
                <a:r>
                  <a:rPr b="1"/>
                  <a:t>METRO SUVIDHA</a:t>
                </a:r>
                <a:r>
                  <a:t>?</a:t>
                </a:r>
              </a:p>
              <a:p>
                <a:pPr marL="171450" indent="-171450">
                  <a:buSzPct val="100000"/>
                  <a:buChar char="▪"/>
                  <a:defRPr sz="2000">
                    <a:solidFill>
                      <a:srgbClr val="404040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Impacts </a:t>
                </a:r>
              </a:p>
            </p:txBody>
          </p:sp>
          <p:sp>
            <p:nvSpPr>
              <p:cNvPr id="223" name="TextBox 53"/>
              <p:cNvSpPr txBox="1"/>
              <p:nvPr/>
            </p:nvSpPr>
            <p:spPr>
              <a:xfrm>
                <a:off x="16560" y="0"/>
                <a:ext cx="4820025" cy="43706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>
                <a:lvl1pPr>
                  <a:defRPr sz="2400" b="1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Motive | Solution | Features</a:t>
                </a:r>
              </a:p>
            </p:txBody>
          </p:sp>
        </p:grpSp>
      </p:grpSp>
      <p:grpSp>
        <p:nvGrpSpPr>
          <p:cNvPr id="231" name="Group"/>
          <p:cNvGrpSpPr/>
          <p:nvPr/>
        </p:nvGrpSpPr>
        <p:grpSpPr>
          <a:xfrm>
            <a:off x="747329" y="2798022"/>
            <a:ext cx="6381867" cy="1575044"/>
            <a:chOff x="0" y="0"/>
            <a:chExt cx="6381865" cy="1575042"/>
          </a:xfrm>
        </p:grpSpPr>
        <p:sp>
          <p:nvSpPr>
            <p:cNvPr id="226" name="Rectangle 45"/>
            <p:cNvSpPr/>
            <p:nvPr/>
          </p:nvSpPr>
          <p:spPr>
            <a:xfrm rot="10800000" flipH="1">
              <a:off x="0" y="0"/>
              <a:ext cx="6381866" cy="592869"/>
            </a:xfrm>
            <a:prstGeom prst="rect">
              <a:avLst/>
            </a:prstGeom>
            <a:solidFill>
              <a:srgbClr val="C0DEF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27" name="TextBox 48"/>
            <p:cNvSpPr txBox="1"/>
            <p:nvPr/>
          </p:nvSpPr>
          <p:spPr>
            <a:xfrm>
              <a:off x="59543" y="27036"/>
              <a:ext cx="856548" cy="6098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3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02</a:t>
              </a:r>
            </a:p>
          </p:txBody>
        </p:sp>
        <p:grpSp>
          <p:nvGrpSpPr>
            <p:cNvPr id="230" name="Group 56"/>
            <p:cNvGrpSpPr/>
            <p:nvPr/>
          </p:nvGrpSpPr>
          <p:grpSpPr>
            <a:xfrm>
              <a:off x="857426" y="108455"/>
              <a:ext cx="3902883" cy="1466588"/>
              <a:chOff x="0" y="0"/>
              <a:chExt cx="3902881" cy="1466586"/>
            </a:xfrm>
          </p:grpSpPr>
          <p:sp>
            <p:nvSpPr>
              <p:cNvPr id="228" name="TextBox 57"/>
              <p:cNvSpPr txBox="1"/>
              <p:nvPr/>
            </p:nvSpPr>
            <p:spPr>
              <a:xfrm>
                <a:off x="-1" y="507157"/>
                <a:ext cx="3902883" cy="9594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 marL="171450" indent="-171450">
                  <a:buSzPct val="100000"/>
                  <a:buChar char="▪"/>
                  <a:defRPr sz="200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Working of </a:t>
                </a:r>
                <a:r>
                  <a:rPr b="1"/>
                  <a:t>METRO SUVIDHA</a:t>
                </a:r>
              </a:p>
              <a:p>
                <a:pPr marL="171450" indent="-171450">
                  <a:buSzPct val="100000"/>
                  <a:buChar char="▪"/>
                  <a:defRPr sz="200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Features</a:t>
                </a:r>
              </a:p>
              <a:p>
                <a:pPr marL="171450" indent="-171450">
                  <a:buSzPct val="100000"/>
                  <a:buChar char="▪"/>
                  <a:defRPr sz="2000">
                    <a:solidFill>
                      <a:srgbClr val="404040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AI Model </a:t>
                </a:r>
              </a:p>
            </p:txBody>
          </p:sp>
          <p:sp>
            <p:nvSpPr>
              <p:cNvPr id="229" name="TextBox 58"/>
              <p:cNvSpPr txBox="1"/>
              <p:nvPr/>
            </p:nvSpPr>
            <p:spPr>
              <a:xfrm>
                <a:off x="16558" y="-1"/>
                <a:ext cx="3869766" cy="43706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>
                <a:lvl1pPr>
                  <a:defRPr sz="2400" b="1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Technicalities </a:t>
                </a:r>
              </a:p>
            </p:txBody>
          </p:sp>
        </p:grpSp>
      </p:grpSp>
      <p:grpSp>
        <p:nvGrpSpPr>
          <p:cNvPr id="237" name="Group"/>
          <p:cNvGrpSpPr/>
          <p:nvPr/>
        </p:nvGrpSpPr>
        <p:grpSpPr>
          <a:xfrm>
            <a:off x="747331" y="4617753"/>
            <a:ext cx="6381864" cy="1221113"/>
            <a:chOff x="0" y="0"/>
            <a:chExt cx="6381863" cy="1221111"/>
          </a:xfrm>
        </p:grpSpPr>
        <p:sp>
          <p:nvSpPr>
            <p:cNvPr id="232" name="Rectangle 44"/>
            <p:cNvSpPr/>
            <p:nvPr/>
          </p:nvSpPr>
          <p:spPr>
            <a:xfrm rot="10800000" flipH="1">
              <a:off x="0" y="0"/>
              <a:ext cx="6381864" cy="592869"/>
            </a:xfrm>
            <a:prstGeom prst="rect">
              <a:avLst/>
            </a:prstGeom>
            <a:solidFill>
              <a:srgbClr val="C0DEF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33" name="TextBox 49"/>
            <p:cNvSpPr txBox="1"/>
            <p:nvPr/>
          </p:nvSpPr>
          <p:spPr>
            <a:xfrm>
              <a:off x="59541" y="1"/>
              <a:ext cx="856548" cy="609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3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03</a:t>
              </a:r>
            </a:p>
          </p:txBody>
        </p:sp>
        <p:grpSp>
          <p:nvGrpSpPr>
            <p:cNvPr id="236" name="Group 59"/>
            <p:cNvGrpSpPr/>
            <p:nvPr/>
          </p:nvGrpSpPr>
          <p:grpSpPr>
            <a:xfrm>
              <a:off x="857425" y="56149"/>
              <a:ext cx="3902883" cy="1164962"/>
              <a:chOff x="0" y="0"/>
              <a:chExt cx="3902881" cy="1164961"/>
            </a:xfrm>
          </p:grpSpPr>
          <p:sp>
            <p:nvSpPr>
              <p:cNvPr id="234" name="TextBox 60"/>
              <p:cNvSpPr txBox="1"/>
              <p:nvPr/>
            </p:nvSpPr>
            <p:spPr>
              <a:xfrm>
                <a:off x="-1" y="497632"/>
                <a:ext cx="3902883" cy="667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 marL="171450" indent="-171450">
                  <a:buSzPct val="100000"/>
                  <a:buChar char="▪"/>
                  <a:defRPr sz="200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SMART Transportation</a:t>
                </a:r>
              </a:p>
              <a:p>
                <a:pPr marL="171450" indent="-171450">
                  <a:buSzPct val="100000"/>
                  <a:buChar char="▪"/>
                  <a:defRPr sz="2000">
                    <a:solidFill>
                      <a:srgbClr val="404040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t>Roles and Responsibility</a:t>
                </a:r>
              </a:p>
            </p:txBody>
          </p:sp>
          <p:sp>
            <p:nvSpPr>
              <p:cNvPr id="235" name="TextBox 61"/>
              <p:cNvSpPr txBox="1"/>
              <p:nvPr/>
            </p:nvSpPr>
            <p:spPr>
              <a:xfrm>
                <a:off x="16558" y="-1"/>
                <a:ext cx="3869766" cy="43706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>
                <a:lvl1pPr>
                  <a:defRPr sz="2400" b="1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t>Roles</a:t>
                </a:r>
              </a:p>
            </p:txBody>
          </p:sp>
        </p:grpSp>
      </p:grpSp>
      <p:pic>
        <p:nvPicPr>
          <p:cNvPr id="238" name="Picture 51" descr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9494" y="328292"/>
            <a:ext cx="3036378" cy="612519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M_page-0001.jpg" descr="M_page-0001.jpg"/>
          <p:cNvPicPr>
            <a:picLocks noChangeAspect="1"/>
          </p:cNvPicPr>
          <p:nvPr/>
        </p:nvPicPr>
        <p:blipFill>
          <a:blip r:embed="rId3"/>
          <a:srcRect t="31066" b="31066"/>
          <a:stretch>
            <a:fillRect/>
          </a:stretch>
        </p:blipFill>
        <p:spPr>
          <a:xfrm>
            <a:off x="8473678" y="2897053"/>
            <a:ext cx="2488091" cy="942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3" animBg="1" advAuto="0"/>
      <p:bldP spid="231" grpId="4" animBg="1" advAuto="0"/>
      <p:bldP spid="237" grpId="5" animBg="1" advAuto="0"/>
      <p:bldP spid="238" grpId="1" animBg="1" advAuto="0"/>
      <p:bldP spid="239" grpId="2" animBg="1" advAuto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473</Words>
  <Application>Microsoft Office PowerPoint</Application>
  <PresentationFormat>Widescreen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Algerian</vt:lpstr>
      <vt:lpstr>-apple-system</vt:lpstr>
      <vt:lpstr>Arial</vt:lpstr>
      <vt:lpstr>Arial Black</vt:lpstr>
      <vt:lpstr>Calibri</vt:lpstr>
      <vt:lpstr>Calibri Light</vt:lpstr>
      <vt:lpstr>Phosphate Inline</vt:lpstr>
      <vt:lpstr>Office Theme</vt:lpstr>
      <vt:lpstr>PowerPoint Presentation</vt:lpstr>
      <vt:lpstr>What is the First thing comes to your Mind on the Metro Platform ? </vt:lpstr>
      <vt:lpstr>Problem Statement</vt:lpstr>
      <vt:lpstr>Explanation</vt:lpstr>
      <vt:lpstr>Solution</vt:lpstr>
      <vt:lpstr>Data flow</vt:lpstr>
      <vt:lpstr>Tech stack</vt:lpstr>
      <vt:lpstr>Future Roadmap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ABHISHEK SINGH</cp:lastModifiedBy>
  <cp:revision>1</cp:revision>
  <dcterms:modified xsi:type="dcterms:W3CDTF">2023-08-18T09:50:49Z</dcterms:modified>
</cp:coreProperties>
</file>